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4" r:id="rId2"/>
    <p:sldId id="265" r:id="rId3"/>
    <p:sldId id="273" r:id="rId4"/>
    <p:sldId id="274" r:id="rId5"/>
    <p:sldId id="292" r:id="rId6"/>
    <p:sldId id="293" r:id="rId7"/>
    <p:sldId id="268" r:id="rId8"/>
    <p:sldId id="267" r:id="rId9"/>
    <p:sldId id="269" r:id="rId10"/>
    <p:sldId id="281" r:id="rId11"/>
    <p:sldId id="283" r:id="rId12"/>
    <p:sldId id="266" r:id="rId13"/>
    <p:sldId id="289" r:id="rId14"/>
    <p:sldId id="282" r:id="rId15"/>
    <p:sldId id="294" r:id="rId16"/>
    <p:sldId id="270" r:id="rId17"/>
    <p:sldId id="285" r:id="rId18"/>
    <p:sldId id="256" r:id="rId19"/>
    <p:sldId id="276" r:id="rId20"/>
    <p:sldId id="280" r:id="rId21"/>
    <p:sldId id="290" r:id="rId22"/>
    <p:sldId id="277" r:id="rId23"/>
    <p:sldId id="271" r:id="rId24"/>
    <p:sldId id="272" r:id="rId25"/>
    <p:sldId id="278" r:id="rId26"/>
    <p:sldId id="279" r:id="rId27"/>
    <p:sldId id="288" r:id="rId28"/>
    <p:sldId id="284" r:id="rId29"/>
    <p:sldId id="287" r:id="rId30"/>
    <p:sldId id="260" r:id="rId31"/>
    <p:sldId id="263" r:id="rId32"/>
    <p:sldId id="262" r:id="rId33"/>
    <p:sldId id="261" r:id="rId34"/>
    <p:sldId id="257" r:id="rId35"/>
    <p:sldId id="258" r:id="rId36"/>
    <p:sldId id="259" r:id="rId37"/>
    <p:sldId id="275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 da Microsoft" initials="CdM" lastIdx="1" clrIdx="0">
    <p:extLst>
      <p:ext uri="{19B8F6BF-5375-455C-9EA6-DF929625EA0E}">
        <p15:presenceInfo xmlns:p15="http://schemas.microsoft.com/office/powerpoint/2012/main" userId="7e10e70b9cb8be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544"/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16:35:59.733" idx="1">
    <p:pos x="10" y="10"/>
    <p:text>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2C3B-76A1-466C-BAA6-A1961AABFDAA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71D49-952B-4C23-B72A-F6B355CE0B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87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7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9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113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10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04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Jar</a:t>
            </a:r>
            <a:r>
              <a:rPr lang="pt-BR" dirty="0" smtClean="0"/>
              <a:t> </a:t>
            </a:r>
            <a:r>
              <a:rPr lang="pt-BR" dirty="0" err="1" smtClean="0"/>
              <a:t>Azure</a:t>
            </a:r>
            <a:r>
              <a:rPr lang="pt-BR" dirty="0" smtClean="0"/>
              <a:t>(</a:t>
            </a:r>
            <a:r>
              <a:rPr lang="pt-BR" dirty="0" err="1" smtClean="0"/>
              <a:t>Logs:Gabriel</a:t>
            </a:r>
            <a:r>
              <a:rPr lang="pt-BR" dirty="0" smtClean="0"/>
              <a:t> </a:t>
            </a:r>
            <a:r>
              <a:rPr lang="pt-BR" dirty="0" err="1" smtClean="0"/>
              <a:t>Slack:Leonardo</a:t>
            </a:r>
            <a:r>
              <a:rPr lang="pt-BR" dirty="0" smtClean="0"/>
              <a:t>) Site(</a:t>
            </a:r>
            <a:r>
              <a:rPr lang="pt-BR" dirty="0" err="1" smtClean="0"/>
              <a:t>Cadastro:Júlia</a:t>
            </a:r>
            <a:r>
              <a:rPr lang="pt-BR" baseline="0" dirty="0" smtClean="0"/>
              <a:t>  </a:t>
            </a:r>
            <a:r>
              <a:rPr lang="pt-BR" baseline="0" dirty="0" err="1" smtClean="0"/>
              <a:t>Dashboard:Gustavo</a:t>
            </a:r>
            <a:r>
              <a:rPr lang="pt-BR" dirty="0" smtClean="0"/>
              <a:t>)     Linux AWS (</a:t>
            </a:r>
            <a:r>
              <a:rPr lang="pt-BR" dirty="0" err="1" smtClean="0"/>
              <a:t>Ass:Júlia</a:t>
            </a:r>
            <a:r>
              <a:rPr lang="pt-BR" dirty="0" smtClean="0"/>
              <a:t> </a:t>
            </a:r>
            <a:r>
              <a:rPr lang="pt-BR" dirty="0" err="1" smtClean="0"/>
              <a:t>Docker:Gustavo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7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16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Desafios:</a:t>
            </a:r>
            <a:r>
              <a:rPr lang="pt-BR" baseline="0" dirty="0" smtClean="0"/>
              <a:t> Gustavo e Leonardo      Conclusão: 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22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Júlia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58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75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2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83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Gabriel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409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38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98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70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Gustavo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89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653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Leonardo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71D49-952B-4C23-B72A-F6B355CE0B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19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27.jpe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4" y="497776"/>
            <a:ext cx="11307065" cy="6360224"/>
          </a:xfrm>
          <a:prstGeom prst="rect">
            <a:avLst/>
          </a:prstGeom>
        </p:spPr>
      </p:pic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Solução 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4" y="3159331"/>
            <a:ext cx="827883" cy="4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5"/>
          <a:stretch/>
        </p:blipFill>
        <p:spPr>
          <a:xfrm>
            <a:off x="-1" y="539477"/>
            <a:ext cx="12277258" cy="6176782"/>
          </a:xfrm>
          <a:prstGeom prst="rect">
            <a:avLst/>
          </a:prstGeom>
        </p:spPr>
      </p:pic>
      <p:sp>
        <p:nvSpPr>
          <p:cNvPr id="8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71343" y="-125751"/>
            <a:ext cx="1602558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solidFill>
                  <a:srgbClr val="F1274E"/>
                </a:solidFill>
              </a:rPr>
              <a:t>BPMN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9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5493567" y="-127677"/>
            <a:ext cx="1511299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BPMN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-1" y="-1"/>
            <a:ext cx="12192000" cy="6903721"/>
          </a:xfrm>
          <a:prstGeom prst="rect">
            <a:avLst/>
          </a:prstGeom>
        </p:spPr>
      </p:pic>
      <p:sp>
        <p:nvSpPr>
          <p:cNvPr id="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81896" y="-234815"/>
            <a:ext cx="82820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3630E7E5-19E7-4E17-A122-B93723078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120" y="489397"/>
            <a:ext cx="5899758" cy="6414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1887" r="2907" b="5140"/>
          <a:stretch/>
        </p:blipFill>
        <p:spPr>
          <a:xfrm>
            <a:off x="0" y="-68238"/>
            <a:ext cx="12192000" cy="698765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97892" y="663542"/>
            <a:ext cx="11796216" cy="5944621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1" y="1060054"/>
            <a:ext cx="11558802" cy="4975591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53516" y="0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 lang="pt-BR" sz="3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753516" y="-123520"/>
            <a:ext cx="3094084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Classes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11" name="Conector reto 10"/>
          <p:cNvCxnSpPr/>
          <p:nvPr/>
        </p:nvCxnSpPr>
        <p:spPr>
          <a:xfrm>
            <a:off x="4567008" y="520482"/>
            <a:ext cx="3467100" cy="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9214692" y="1158869"/>
            <a:ext cx="2185920" cy="2036926"/>
            <a:chOff x="8293833" y="2497576"/>
            <a:chExt cx="2185920" cy="2036926"/>
          </a:xfrm>
        </p:grpSpPr>
        <p:pic>
          <p:nvPicPr>
            <p:cNvPr id="16" name="Picture 2" descr="Monitor de Computador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742" y="2497576"/>
              <a:ext cx="1673670" cy="146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Linux: guia básico ensina a usar o sistema operacional - Olhar Digital">
              <a:extLst>
                <a:ext uri="{FF2B5EF4-FFF2-40B4-BE49-F238E27FC236}">
                  <a16:creationId xmlns="" xmlns:a16="http://schemas.microsoft.com/office/drawing/2014/main" id="{824AEF11-E0AA-44B1-AF5C-59999AFCD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8294" y="2571698"/>
              <a:ext cx="1551808" cy="92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aixaDeTexto 19"/>
            <p:cNvSpPr txBox="1"/>
            <p:nvPr/>
          </p:nvSpPr>
          <p:spPr>
            <a:xfrm>
              <a:off x="8308283" y="4011282"/>
              <a:ext cx="2171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F1274E"/>
                  </a:solidFill>
                </a:rPr>
                <a:t>Cliente Linux</a:t>
              </a:r>
              <a:endParaRPr lang="pt-BR" sz="2800" b="1" dirty="0">
                <a:solidFill>
                  <a:srgbClr val="F1274E"/>
                </a:solidFill>
              </a:endParaRP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8293833" y="4000722"/>
              <a:ext cx="2089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chemeClr val="bg1"/>
                  </a:solidFill>
                </a:rPr>
                <a:t>Cliente Linux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1193097" y="1070260"/>
            <a:ext cx="1483402" cy="2146508"/>
            <a:chOff x="5566389" y="2431641"/>
            <a:chExt cx="1483402" cy="2146508"/>
          </a:xfrm>
        </p:grpSpPr>
        <p:sp>
          <p:nvSpPr>
            <p:cNvPr id="9" name="CaixaDeTexto 8"/>
            <p:cNvSpPr txBox="1"/>
            <p:nvPr/>
          </p:nvSpPr>
          <p:spPr>
            <a:xfrm>
              <a:off x="5951725" y="4054929"/>
              <a:ext cx="728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F1274E"/>
                  </a:solidFill>
                </a:rPr>
                <a:t>JAR</a:t>
              </a:r>
              <a:endParaRPr lang="pt-BR" sz="2800" b="1" dirty="0">
                <a:solidFill>
                  <a:srgbClr val="F1274E"/>
                </a:solidFill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5933988" y="4033956"/>
              <a:ext cx="723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chemeClr val="bg1"/>
                  </a:solidFill>
                </a:rPr>
                <a:t>JAR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Grupo 7"/>
            <p:cNvGrpSpPr/>
            <p:nvPr/>
          </p:nvGrpSpPr>
          <p:grpSpPr>
            <a:xfrm>
              <a:off x="5566389" y="2431641"/>
              <a:ext cx="1483402" cy="1496387"/>
              <a:chOff x="5393648" y="2686050"/>
              <a:chExt cx="1483402" cy="1496387"/>
            </a:xfrm>
          </p:grpSpPr>
          <p:sp>
            <p:nvSpPr>
              <p:cNvPr id="6" name="Elipse 5"/>
              <p:cNvSpPr/>
              <p:nvPr/>
            </p:nvSpPr>
            <p:spPr>
              <a:xfrm>
                <a:off x="5393648" y="2686050"/>
                <a:ext cx="1483402" cy="14963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127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6" name="Picture 2" descr="Desenho Engrenagem PNG - Desenho Engrenagem 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106" y="2826107"/>
                <a:ext cx="1232343" cy="1216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upo 2"/>
          <p:cNvGrpSpPr/>
          <p:nvPr/>
        </p:nvGrpSpPr>
        <p:grpSpPr>
          <a:xfrm>
            <a:off x="4947749" y="1143449"/>
            <a:ext cx="2709892" cy="2095093"/>
            <a:chOff x="1628388" y="2503911"/>
            <a:chExt cx="2709892" cy="2095093"/>
          </a:xfrm>
        </p:grpSpPr>
        <p:grpSp>
          <p:nvGrpSpPr>
            <p:cNvPr id="12" name="Grupo 11"/>
            <p:cNvGrpSpPr/>
            <p:nvPr/>
          </p:nvGrpSpPr>
          <p:grpSpPr>
            <a:xfrm>
              <a:off x="1628388" y="4054010"/>
              <a:ext cx="2709892" cy="544994"/>
              <a:chOff x="6885548" y="4655155"/>
              <a:chExt cx="2709892" cy="544994"/>
            </a:xfrm>
          </p:grpSpPr>
          <p:sp>
            <p:nvSpPr>
              <p:cNvPr id="15" name="CaixaDeTexto 14"/>
              <p:cNvSpPr txBox="1"/>
              <p:nvPr/>
            </p:nvSpPr>
            <p:spPr>
              <a:xfrm>
                <a:off x="6894906" y="4676929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 smtClean="0">
                    <a:solidFill>
                      <a:srgbClr val="F1274E"/>
                    </a:solidFill>
                  </a:rPr>
                  <a:t>Site Institucional</a:t>
                </a:r>
                <a:endParaRPr lang="pt-BR" sz="2800" b="1" dirty="0">
                  <a:solidFill>
                    <a:srgbClr val="F1274E"/>
                  </a:solidFill>
                </a:endParaRPr>
              </a:p>
            </p:txBody>
          </p:sp>
          <p:sp>
            <p:nvSpPr>
              <p:cNvPr id="14" name="CaixaDeTexto 13"/>
              <p:cNvSpPr txBox="1"/>
              <p:nvPr/>
            </p:nvSpPr>
            <p:spPr>
              <a:xfrm>
                <a:off x="6885548" y="4655155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 smtClean="0">
                    <a:solidFill>
                      <a:schemeClr val="bg1"/>
                    </a:solidFill>
                  </a:rPr>
                  <a:t>Site Institucional</a:t>
                </a:r>
                <a:endParaRPr lang="pt-BR" sz="28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1" name="Picture 2" descr="Monitor de Computador 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480" y="2503911"/>
              <a:ext cx="1666428" cy="145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agem 21">
              <a:extLst>
                <a:ext uri="{FF2B5EF4-FFF2-40B4-BE49-F238E27FC236}">
                  <a16:creationId xmlns="" xmlns:a16="http://schemas.microsoft.com/office/drawing/2014/main" id="{C3BB9D16-CEFD-44A4-AEED-C0E24B50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44786" y="2559032"/>
              <a:ext cx="1595268" cy="947597"/>
            </a:xfrm>
            <a:prstGeom prst="rect">
              <a:avLst/>
            </a:prstGeom>
          </p:spPr>
        </p:pic>
      </p:grpSp>
      <p:sp>
        <p:nvSpPr>
          <p:cNvPr id="25" name="CaixaDeTexto 24"/>
          <p:cNvSpPr txBox="1"/>
          <p:nvPr/>
        </p:nvSpPr>
        <p:spPr>
          <a:xfrm>
            <a:off x="2244543" y="5385566"/>
            <a:ext cx="75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</a:rPr>
              <a:t>Slack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5" t="4964" r="26189" b="7084"/>
          <a:stretch/>
        </p:blipFill>
        <p:spPr>
          <a:xfrm>
            <a:off x="2153035" y="4330424"/>
            <a:ext cx="907201" cy="931287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3" t="4408" r="23134" b="6122"/>
          <a:stretch/>
        </p:blipFill>
        <p:spPr>
          <a:xfrm>
            <a:off x="459965" y="4331665"/>
            <a:ext cx="937929" cy="930046"/>
          </a:xfrm>
          <a:prstGeom prst="rect">
            <a:avLst/>
          </a:prstGeom>
        </p:spPr>
      </p:pic>
      <p:sp>
        <p:nvSpPr>
          <p:cNvPr id="29" name="CaixaDeTexto 28"/>
          <p:cNvSpPr txBox="1"/>
          <p:nvPr/>
        </p:nvSpPr>
        <p:spPr>
          <a:xfrm>
            <a:off x="558153" y="5385566"/>
            <a:ext cx="74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</a:rPr>
              <a:t>Logs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5442" r="21742" b="7364"/>
          <a:stretch/>
        </p:blipFill>
        <p:spPr>
          <a:xfrm>
            <a:off x="5817556" y="4344234"/>
            <a:ext cx="979636" cy="938817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5817556" y="5385566"/>
            <a:ext cx="1016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</a:rPr>
              <a:t>Alertas</a:t>
            </a:r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1087" r="964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1" t="3036" r="23204" b="3453"/>
          <a:stretch/>
        </p:blipFill>
        <p:spPr>
          <a:xfrm>
            <a:off x="9041090" y="4317879"/>
            <a:ext cx="979636" cy="1022940"/>
          </a:xfrm>
          <a:prstGeom prst="rect">
            <a:avLst/>
          </a:prstGeom>
        </p:spPr>
      </p:pic>
      <p:sp>
        <p:nvSpPr>
          <p:cNvPr id="35" name="CaixaDeTexto 34"/>
          <p:cNvSpPr txBox="1"/>
          <p:nvPr/>
        </p:nvSpPr>
        <p:spPr>
          <a:xfrm>
            <a:off x="8613252" y="5409538"/>
            <a:ext cx="178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Assistente de instalação</a:t>
            </a: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6286" r="24270" b="4549"/>
          <a:stretch/>
        </p:blipFill>
        <p:spPr>
          <a:xfrm>
            <a:off x="10590202" y="4316311"/>
            <a:ext cx="934111" cy="972126"/>
          </a:xfrm>
          <a:prstGeom prst="rect">
            <a:avLst/>
          </a:prstGeom>
        </p:spPr>
      </p:pic>
      <p:sp>
        <p:nvSpPr>
          <p:cNvPr id="38" name="CaixaDeTexto 37"/>
          <p:cNvSpPr txBox="1"/>
          <p:nvPr/>
        </p:nvSpPr>
        <p:spPr>
          <a:xfrm>
            <a:off x="10590202" y="5363371"/>
            <a:ext cx="934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 smtClean="0">
                <a:solidFill>
                  <a:schemeClr val="bg1"/>
                </a:solidFill>
              </a:rPr>
              <a:t>Docker</a:t>
            </a:r>
            <a:endParaRPr lang="pt-BR" sz="2000" b="1" dirty="0" smtClean="0">
              <a:solidFill>
                <a:schemeClr val="bg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1066800" y="3428242"/>
            <a:ext cx="493896" cy="7621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2153035" y="3401378"/>
            <a:ext cx="406863" cy="7889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/>
          <p:nvPr/>
        </p:nvCxnSpPr>
        <p:spPr>
          <a:xfrm>
            <a:off x="6257644" y="3427001"/>
            <a:ext cx="8274" cy="7633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/>
          <p:nvPr/>
        </p:nvCxnSpPr>
        <p:spPr>
          <a:xfrm flipH="1">
            <a:off x="9614896" y="3313372"/>
            <a:ext cx="405830" cy="8848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/>
          <p:cNvCxnSpPr/>
          <p:nvPr/>
        </p:nvCxnSpPr>
        <p:spPr>
          <a:xfrm>
            <a:off x="10402951" y="3270180"/>
            <a:ext cx="442366" cy="9411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" y="-1516"/>
            <a:ext cx="12277259" cy="6859516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265492" y="2543169"/>
            <a:ext cx="2185920" cy="2036926"/>
            <a:chOff x="8293833" y="2497576"/>
            <a:chExt cx="2185920" cy="2036926"/>
          </a:xfrm>
        </p:grpSpPr>
        <p:pic>
          <p:nvPicPr>
            <p:cNvPr id="6" name="Picture 2" descr="Monitor de Computador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742" y="2497576"/>
              <a:ext cx="1673670" cy="146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Linux: guia básico ensina a usar o sistema operacional - Olhar Digital">
              <a:extLst>
                <a:ext uri="{FF2B5EF4-FFF2-40B4-BE49-F238E27FC236}">
                  <a16:creationId xmlns="" xmlns:a16="http://schemas.microsoft.com/office/drawing/2014/main" id="{824AEF11-E0AA-44B1-AF5C-59999AFCD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8294" y="2571698"/>
              <a:ext cx="1551808" cy="92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ixaDeTexto 7"/>
            <p:cNvSpPr txBox="1"/>
            <p:nvPr/>
          </p:nvSpPr>
          <p:spPr>
            <a:xfrm>
              <a:off x="8308283" y="4011282"/>
              <a:ext cx="2171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F1274E"/>
                  </a:solidFill>
                </a:rPr>
                <a:t>Cliente Linux</a:t>
              </a:r>
              <a:endParaRPr lang="pt-BR" sz="2800" b="1" dirty="0">
                <a:solidFill>
                  <a:srgbClr val="F1274E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8293833" y="4000722"/>
              <a:ext cx="2089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chemeClr val="bg1"/>
                  </a:solidFill>
                </a:rPr>
                <a:t>Cliente Linux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243897" y="2454560"/>
            <a:ext cx="1483402" cy="2146508"/>
            <a:chOff x="5566389" y="2431641"/>
            <a:chExt cx="1483402" cy="2146508"/>
          </a:xfrm>
        </p:grpSpPr>
        <p:sp>
          <p:nvSpPr>
            <p:cNvPr id="11" name="CaixaDeTexto 10"/>
            <p:cNvSpPr txBox="1"/>
            <p:nvPr/>
          </p:nvSpPr>
          <p:spPr>
            <a:xfrm>
              <a:off x="5951725" y="4054929"/>
              <a:ext cx="728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F1274E"/>
                  </a:solidFill>
                </a:rPr>
                <a:t>JAR</a:t>
              </a:r>
              <a:endParaRPr lang="pt-BR" sz="2800" b="1" dirty="0">
                <a:solidFill>
                  <a:srgbClr val="F1274E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5933988" y="4033956"/>
              <a:ext cx="723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chemeClr val="bg1"/>
                  </a:solidFill>
                </a:rPr>
                <a:t>JAR</a:t>
              </a:r>
              <a:endParaRPr lang="pt-BR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5566389" y="2431641"/>
              <a:ext cx="1483402" cy="1496387"/>
              <a:chOff x="5393648" y="2686050"/>
              <a:chExt cx="1483402" cy="1496387"/>
            </a:xfrm>
          </p:grpSpPr>
          <p:sp>
            <p:nvSpPr>
              <p:cNvPr id="14" name="Elipse 13"/>
              <p:cNvSpPr/>
              <p:nvPr/>
            </p:nvSpPr>
            <p:spPr>
              <a:xfrm>
                <a:off x="5393648" y="2686050"/>
                <a:ext cx="1483402" cy="14963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127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" name="Picture 2" descr="Desenho Engrenagem PNG - Desenho Engrenagem 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106" y="2826107"/>
                <a:ext cx="1232343" cy="1216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upo 15"/>
          <p:cNvGrpSpPr/>
          <p:nvPr/>
        </p:nvGrpSpPr>
        <p:grpSpPr>
          <a:xfrm>
            <a:off x="4998549" y="2527749"/>
            <a:ext cx="2709892" cy="2095093"/>
            <a:chOff x="1628388" y="2503911"/>
            <a:chExt cx="2709892" cy="2095093"/>
          </a:xfrm>
        </p:grpSpPr>
        <p:grpSp>
          <p:nvGrpSpPr>
            <p:cNvPr id="17" name="Grupo 16"/>
            <p:cNvGrpSpPr/>
            <p:nvPr/>
          </p:nvGrpSpPr>
          <p:grpSpPr>
            <a:xfrm>
              <a:off x="1628388" y="4054010"/>
              <a:ext cx="2709892" cy="544994"/>
              <a:chOff x="6885548" y="4655155"/>
              <a:chExt cx="2709892" cy="544994"/>
            </a:xfrm>
          </p:grpSpPr>
          <p:sp>
            <p:nvSpPr>
              <p:cNvPr id="20" name="CaixaDeTexto 19"/>
              <p:cNvSpPr txBox="1"/>
              <p:nvPr/>
            </p:nvSpPr>
            <p:spPr>
              <a:xfrm>
                <a:off x="6894906" y="4676929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 smtClean="0">
                    <a:solidFill>
                      <a:srgbClr val="F1274E"/>
                    </a:solidFill>
                  </a:rPr>
                  <a:t>Site Institucional</a:t>
                </a:r>
                <a:endParaRPr lang="pt-BR" sz="2800" b="1" dirty="0">
                  <a:solidFill>
                    <a:srgbClr val="F1274E"/>
                  </a:solidFill>
                </a:endParaRPr>
              </a:p>
            </p:txBody>
          </p:sp>
          <p:sp>
            <p:nvSpPr>
              <p:cNvPr id="21" name="CaixaDeTexto 20"/>
              <p:cNvSpPr txBox="1"/>
              <p:nvPr/>
            </p:nvSpPr>
            <p:spPr>
              <a:xfrm>
                <a:off x="6885548" y="4655155"/>
                <a:ext cx="2700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b="1" dirty="0" smtClean="0">
                    <a:solidFill>
                      <a:schemeClr val="bg1"/>
                    </a:solidFill>
                  </a:rPr>
                  <a:t>Site Institucional</a:t>
                </a:r>
                <a:endParaRPr lang="pt-BR" sz="28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" name="Picture 2" descr="Monitor de Computador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480" y="2503911"/>
              <a:ext cx="1666428" cy="145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="" xmlns:a16="http://schemas.microsoft.com/office/drawing/2014/main" id="{C3BB9D16-CEFD-44A4-AEED-C0E24B50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44786" y="2559032"/>
              <a:ext cx="1595268" cy="947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73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26022"/>
          <a:stretch/>
        </p:blipFill>
        <p:spPr>
          <a:xfrm>
            <a:off x="0" y="0"/>
            <a:ext cx="6066971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-1" r="43714"/>
          <a:stretch/>
        </p:blipFill>
        <p:spPr>
          <a:xfrm>
            <a:off x="6085567" y="-13697"/>
            <a:ext cx="6147368" cy="6934361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6066971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6085567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6087494" y="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066971" y="21431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077625" y="19050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6071831" y="-10869"/>
            <a:ext cx="0" cy="6868869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H="1">
            <a:off x="6077655" y="-82673"/>
            <a:ext cx="5917" cy="7072312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1023581" y="1632092"/>
            <a:ext cx="2719442" cy="646331"/>
            <a:chOff x="995379" y="2834910"/>
            <a:chExt cx="2719442" cy="646331"/>
          </a:xfrm>
        </p:grpSpPr>
        <p:sp>
          <p:nvSpPr>
            <p:cNvPr id="8" name="CaixaDeTexto 7"/>
            <p:cNvSpPr txBox="1"/>
            <p:nvPr/>
          </p:nvSpPr>
          <p:spPr>
            <a:xfrm>
              <a:off x="1014287" y="2834910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Courier New" panose="02070309020205020404" pitchFamily="49" charset="0"/>
                <a:buChar char="o"/>
              </a:pPr>
              <a:r>
                <a:rPr lang="pt-BR" sz="3600" b="1" dirty="0" smtClean="0">
                  <a:solidFill>
                    <a:srgbClr val="F1274E"/>
                  </a:solidFill>
                </a:rPr>
                <a:t>Desafios</a:t>
              </a:r>
              <a:endParaRPr lang="pt-BR" sz="3600" b="1" dirty="0">
                <a:solidFill>
                  <a:srgbClr val="F1274E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995379" y="2834910"/>
              <a:ext cx="2700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Courier New" panose="02070309020205020404" pitchFamily="49" charset="0"/>
                <a:buChar char="o"/>
              </a:pPr>
              <a:r>
                <a:rPr lang="pt-BR" sz="3600" b="1" dirty="0" smtClean="0">
                  <a:solidFill>
                    <a:schemeClr val="bg1"/>
                  </a:solidFill>
                </a:rPr>
                <a:t>Desafios</a:t>
              </a:r>
              <a:endParaRPr lang="pt-BR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147" y1="70670" x2="18614" y2="71363"/>
                        <a14:foregroundMark x1="39674" y1="36259" x2="37772" y2="41570"/>
                        <a14:foregroundMark x1="39538" y1="17783" x2="38587" y2="18014"/>
                        <a14:foregroundMark x1="52038" y1="16859" x2="52038" y2="16859"/>
                        <a14:foregroundMark x1="50408" y1="40185" x2="50408" y2="40185"/>
                        <a14:foregroundMark x1="70788" y1="82679" x2="67799" y2="86374"/>
                        <a14:foregroundMark x1="73370" y1="54734" x2="73370" y2="54734"/>
                        <a14:foregroundMark x1="71467" y1="59353" x2="71467" y2="59353"/>
                        <a14:foregroundMark x1="91984" y1="93533" x2="91984" y2="93533"/>
                        <a14:foregroundMark x1="42391" y1="25173" x2="42391" y2="25173"/>
                        <a14:foregroundMark x1="71603" y1="57275" x2="71603" y2="57275"/>
                        <a14:foregroundMark x1="71603" y1="61663" x2="71603" y2="61663"/>
                        <a14:foregroundMark x1="71603" y1="63972" x2="71603" y2="63972"/>
                        <a14:foregroundMark x1="37636" y1="27945" x2="37636" y2="27945"/>
                        <a14:backgroundMark x1="19701" y1="81293" x2="19701" y2="81293"/>
                        <a14:backgroundMark x1="19429" y1="81986" x2="18750" y2="84065"/>
                        <a14:backgroundMark x1="17799" y1="66282" x2="15217" y2="67436"/>
                        <a14:backgroundMark x1="24049" y1="82217" x2="24049" y2="82217"/>
                        <a14:backgroundMark x1="14946" y1="93072" x2="15761" y2="92148"/>
                        <a14:backgroundMark x1="23913" y1="76905" x2="24185" y2="77598"/>
                        <a14:backgroundMark x1="76902" y1="78060" x2="78125" y2="76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30" r="65696"/>
          <a:stretch/>
        </p:blipFill>
        <p:spPr>
          <a:xfrm>
            <a:off x="165223" y="4289125"/>
            <a:ext cx="2775870" cy="257590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147" y1="70670" x2="18614" y2="71363"/>
                        <a14:foregroundMark x1="39674" y1="36259" x2="37772" y2="41570"/>
                        <a14:foregroundMark x1="39538" y1="17783" x2="38587" y2="18014"/>
                        <a14:foregroundMark x1="52038" y1="16859" x2="52038" y2="16859"/>
                        <a14:foregroundMark x1="50408" y1="40185" x2="50408" y2="40185"/>
                        <a14:foregroundMark x1="70788" y1="82679" x2="67799" y2="86374"/>
                        <a14:foregroundMark x1="73370" y1="54734" x2="73370" y2="54734"/>
                        <a14:foregroundMark x1="71467" y1="59353" x2="71467" y2="59353"/>
                        <a14:foregroundMark x1="91984" y1="93533" x2="91984" y2="93533"/>
                        <a14:foregroundMark x1="42391" y1="25173" x2="42391" y2="25173"/>
                        <a14:foregroundMark x1="71603" y1="57275" x2="71603" y2="57275"/>
                        <a14:foregroundMark x1="71603" y1="61663" x2="71603" y2="61663"/>
                        <a14:foregroundMark x1="71603" y1="63972" x2="71603" y2="63972"/>
                        <a14:foregroundMark x1="37636" y1="27945" x2="37636" y2="27945"/>
                        <a14:backgroundMark x1="19701" y1="81293" x2="19701" y2="81293"/>
                        <a14:backgroundMark x1="19429" y1="81986" x2="18750" y2="84065"/>
                        <a14:backgroundMark x1="17799" y1="66282" x2="15217" y2="67436"/>
                        <a14:backgroundMark x1="24049" y1="82217" x2="24049" y2="82217"/>
                        <a14:backgroundMark x1="14946" y1="93072" x2="15761" y2="92148"/>
                        <a14:backgroundMark x1="23913" y1="76905" x2="24185" y2="77598"/>
                        <a14:backgroundMark x1="76902" y1="78060" x2="78125" y2="76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89" t="46971" r="1099" b="1813"/>
          <a:stretch/>
        </p:blipFill>
        <p:spPr>
          <a:xfrm>
            <a:off x="5882185" y="3252550"/>
            <a:ext cx="6309815" cy="36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brigado !</a:t>
            </a:r>
          </a:p>
        </p:txBody>
      </p:sp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13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8" name="Fluxograma: Armazenamento interno 27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9" name="Fluxograma: Armazenamento interno 28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Fluxograma: Armazenamento interno 29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Fluxograma: Armazenamento interno 30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2" name="Fluxograma: Armazenamento interno 31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91338" y="1045992"/>
            <a:ext cx="27094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mostre quais hardwares estão sendo mais consumidos,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possa atuar direto no problema.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947367" y="1014645"/>
            <a:ext cx="2664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BPMN sobre a aplicação,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eu saiba exatamente como funciona a parte de monitoramento das máquinas.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004808" y="4211002"/>
            <a:ext cx="24607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youtuber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não haja erros na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meus vídeos,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não atrasar na hora de posta-los.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872239" y="1120676"/>
            <a:ext cx="2871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Eu, enquanto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gerente da empresa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 sistema de monitoramento, nos computadores que fazem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03E60"/>
                </a:solidFill>
                <a:latin typeface="+mj-lt"/>
                <a:sym typeface="Didact Gothic"/>
              </a:rPr>
              <a:t>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haja uma redução de problemas no desligamento das máquinas.</a:t>
            </a:r>
            <a:endParaRPr lang="pt-BR" sz="10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41107" y="4211002"/>
            <a:ext cx="2670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,  </a:t>
            </a:r>
            <a:r>
              <a:rPr lang="pt-BR" sz="2000" b="1" kern="0" dirty="0">
                <a:solidFill>
                  <a:srgbClr val="F03E60"/>
                </a:solidFill>
                <a:latin typeface="+mj-lt"/>
                <a:sym typeface="Didact Gothic"/>
              </a:rPr>
              <a:t>q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ter as maquinas da empresas sendo monitoradas todo o tempo,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passar segurança.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990254" y="4211001"/>
            <a:ext cx="2635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rgbClr val="FFFFFF"/>
                </a:solidFill>
                <a:latin typeface="+mj-lt"/>
                <a:sym typeface="Didact Gothic"/>
              </a:rPr>
              <a:t>membro do Help Desk,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receber uma mensagem caso alguma máquina superaqueça,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rgbClr val="FFFFFF"/>
                </a:solidFill>
                <a:latin typeface="+mj-lt"/>
                <a:sym typeface="Didact Gothic"/>
              </a:rPr>
              <a:t> que eu possa agir antes que ela desligue.</a:t>
            </a:r>
            <a:endParaRPr lang="pt-BR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35683" y="2097610"/>
            <a:ext cx="2380527" cy="240415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948394" y="205709"/>
            <a:ext cx="23804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6430611" y="212501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3574115" y="2059551"/>
            <a:ext cx="2394380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9280111" y="206387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6518598" y="2297106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40390" y="2240828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6806" y="6239027"/>
            <a:ext cx="771917" cy="41074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26" l="0" r="9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0" r="24894"/>
          <a:stretch/>
        </p:blipFill>
        <p:spPr>
          <a:xfrm>
            <a:off x="3667040" y="2115533"/>
            <a:ext cx="2310163" cy="232106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93" b="98241" l="5781" r="9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2441" r="23310" b="2723"/>
          <a:stretch/>
        </p:blipFill>
        <p:spPr>
          <a:xfrm>
            <a:off x="9359620" y="2178359"/>
            <a:ext cx="2221508" cy="2204050"/>
          </a:xfrm>
          <a:prstGeom prst="rect">
            <a:avLst/>
          </a:prstGeom>
        </p:spPr>
      </p:pic>
      <p:sp>
        <p:nvSpPr>
          <p:cNvPr id="20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6206" y="4721214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6518598" y="4693095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2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25908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1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81397" y="4702649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</a:p>
        </p:txBody>
      </p:sp>
      <p:sp>
        <p:nvSpPr>
          <p:cNvPr id="2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18445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1274E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3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810096" y="4702649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</a:p>
        </p:txBody>
      </p:sp>
      <p:sp>
        <p:nvSpPr>
          <p:cNvPr id="2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60648" y="4714899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  <p:sp>
        <p:nvSpPr>
          <p:cNvPr id="3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258256" y="4693095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</a:p>
        </p:txBody>
      </p:sp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9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2" y="-84475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solidFill>
                  <a:srgbClr val="F1274E"/>
                </a:solidFill>
              </a:rPr>
              <a:t>User</a:t>
            </a:r>
            <a:r>
              <a:rPr lang="pt-BR" sz="3600" b="0" dirty="0">
                <a:solidFill>
                  <a:srgbClr val="F1274E"/>
                </a:solidFill>
              </a:rPr>
              <a:t> </a:t>
            </a:r>
            <a:r>
              <a:rPr lang="pt-BR" sz="3600" b="0" dirty="0" err="1">
                <a:solidFill>
                  <a:srgbClr val="F1274E"/>
                </a:solidFill>
              </a:rPr>
              <a:t>Story</a:t>
            </a:r>
            <a:endParaRPr lang="pt-BR" sz="3600" b="0" dirty="0">
              <a:solidFill>
                <a:srgbClr val="F1274E"/>
              </a:solidFill>
            </a:endParaRPr>
          </a:p>
        </p:txBody>
      </p:sp>
      <p:sp>
        <p:nvSpPr>
          <p:cNvPr id="10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4760143" y="-105598"/>
            <a:ext cx="2671713" cy="66522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</a:t>
            </a:r>
            <a:r>
              <a:rPr lang="pt-BR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pt-BR" sz="3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Fluxograma: Armazenamento interno 25"/>
          <p:cNvSpPr/>
          <p:nvPr/>
        </p:nvSpPr>
        <p:spPr>
          <a:xfrm>
            <a:off x="526492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78876" y="1120676"/>
            <a:ext cx="2707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uma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Dashboard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mostre as máquinas que desligaram,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que eu possa ver de forma didática quais computadores estão trabalhando, e quais não.</a:t>
            </a:r>
          </a:p>
        </p:txBody>
      </p:sp>
      <p:sp>
        <p:nvSpPr>
          <p:cNvPr id="35" name="Fluxograma: Armazenamento interno 34"/>
          <p:cNvSpPr/>
          <p:nvPr/>
        </p:nvSpPr>
        <p:spPr>
          <a:xfrm>
            <a:off x="4512953" y="644105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6" name="Fluxograma: Armazenamento interno 35"/>
          <p:cNvSpPr/>
          <p:nvPr/>
        </p:nvSpPr>
        <p:spPr>
          <a:xfrm>
            <a:off x="8499414" y="653560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7" name="Fluxograma: Armazenamento interno 36"/>
          <p:cNvSpPr/>
          <p:nvPr/>
        </p:nvSpPr>
        <p:spPr>
          <a:xfrm>
            <a:off x="526492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8" name="Fluxograma: Armazenamento interno 37"/>
          <p:cNvSpPr/>
          <p:nvPr/>
        </p:nvSpPr>
        <p:spPr>
          <a:xfrm>
            <a:off x="4512953" y="3732142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9" name="Fluxograma: Armazenamento interno 38"/>
          <p:cNvSpPr/>
          <p:nvPr/>
        </p:nvSpPr>
        <p:spPr>
          <a:xfrm>
            <a:off x="8499414" y="3741597"/>
            <a:ext cx="3160137" cy="2903882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020396" y="1188732"/>
            <a:ext cx="253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minimizem os problemas durante 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que mais vídeos sejam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renderizados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em menos tempo.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920818" y="4211002"/>
            <a:ext cx="27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administrador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acessar o site pela internet,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 para 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que eu possa ver de forma rápida e prática o que está acontecendo com os computadores da empresa.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4965337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CEO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forma prática de resolver os problemas dos computadores,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reduzir 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atrazos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renderização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dos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videos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951798" y="4167999"/>
            <a:ext cx="2707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sz="2000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sz="2000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uma API que monitore a temperatura da GPU da máquinas, </a:t>
            </a:r>
            <a:r>
              <a:rPr lang="pt-BR" sz="2000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 eu saber quando ela </a:t>
            </a:r>
            <a:r>
              <a:rPr lang="pt-BR" sz="2000" kern="0" dirty="0" err="1">
                <a:solidFill>
                  <a:schemeClr val="bg1"/>
                </a:solidFill>
                <a:latin typeface="+mj-lt"/>
                <a:sym typeface="Didact Gothic"/>
              </a:rPr>
              <a:t>super-aquecer</a:t>
            </a:r>
            <a:r>
              <a:rPr lang="pt-BR" sz="2000" kern="0" dirty="0">
                <a:solidFill>
                  <a:schemeClr val="bg1"/>
                </a:solidFill>
                <a:latin typeface="+mj-lt"/>
                <a:sym typeface="Didact Gothic"/>
              </a:rPr>
              <a:t>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8951798" y="1093089"/>
            <a:ext cx="2572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Eu, enquanto </a:t>
            </a:r>
            <a:r>
              <a:rPr lang="pt-BR" u="sng" kern="0" dirty="0">
                <a:solidFill>
                  <a:schemeClr val="bg1"/>
                </a:solidFill>
                <a:latin typeface="+mj-lt"/>
                <a:sym typeface="Didact Gothic"/>
              </a:rPr>
              <a:t>membro do </a:t>
            </a:r>
            <a:r>
              <a:rPr lang="pt-BR" u="sng" kern="0" dirty="0" err="1">
                <a:solidFill>
                  <a:schemeClr val="bg1"/>
                </a:solidFill>
                <a:latin typeface="+mj-lt"/>
                <a:sym typeface="Didact Gothic"/>
              </a:rPr>
              <a:t>HelpDesk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quero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receber as informações da máquina que está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super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aquecendo, </a:t>
            </a:r>
            <a:r>
              <a:rPr lang="pt-BR" b="1" kern="0" dirty="0">
                <a:solidFill>
                  <a:srgbClr val="F1274E"/>
                </a:solidFill>
                <a:latin typeface="+mj-lt"/>
                <a:sym typeface="Didact Gothic"/>
              </a:rPr>
              <a:t>para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eu ter informações o suficiente na hora de </a:t>
            </a:r>
            <a:r>
              <a:rPr lang="pt-BR" kern="0" dirty="0" err="1">
                <a:solidFill>
                  <a:schemeClr val="bg1"/>
                </a:solidFill>
                <a:latin typeface="+mj-lt"/>
                <a:sym typeface="Didact Gothic"/>
              </a:rPr>
              <a:t>solucionaro</a:t>
            </a:r>
            <a:r>
              <a:rPr lang="pt-BR" kern="0" dirty="0">
                <a:solidFill>
                  <a:schemeClr val="bg1"/>
                </a:solidFill>
                <a:latin typeface="+mj-lt"/>
                <a:sym typeface="Didact Gothic"/>
              </a:rPr>
              <a:t> problema.</a:t>
            </a:r>
          </a:p>
        </p:txBody>
      </p:sp>
    </p:spTree>
    <p:extLst>
      <p:ext uri="{BB962C8B-B14F-4D97-AF65-F5344CB8AC3E}">
        <p14:creationId xmlns:p14="http://schemas.microsoft.com/office/powerpoint/2010/main" val="86713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45721"/>
            <a:ext cx="12192000" cy="690372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849804" y="676652"/>
            <a:ext cx="4912059" cy="6044268"/>
          </a:xfrm>
          <a:prstGeom prst="rect">
            <a:avLst/>
          </a:prstGeom>
          <a:ln>
            <a:solidFill>
              <a:srgbClr val="F1274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87" y="758362"/>
            <a:ext cx="4082955" cy="5880847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037235" y="-123520"/>
            <a:ext cx="4117529" cy="663092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Diagrama de Casos de Uso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4385826" y="520482"/>
            <a:ext cx="3840013" cy="1909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4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=""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=""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=""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=""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=""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-1" y="6013"/>
            <a:ext cx="12222051" cy="6851988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367264" y="-24472"/>
            <a:ext cx="3880997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Lições Aprendidas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3772725" y="1248638"/>
            <a:ext cx="4839" cy="5570376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8344640" y="1276474"/>
            <a:ext cx="55022" cy="5618212"/>
          </a:xfrm>
          <a:prstGeom prst="line">
            <a:avLst/>
          </a:prstGeom>
          <a:ln w="57150"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1"/>
          <p:cNvSpPr txBox="1">
            <a:spLocks/>
          </p:cNvSpPr>
          <p:nvPr/>
        </p:nvSpPr>
        <p:spPr>
          <a:xfrm>
            <a:off x="1228772" y="1276474"/>
            <a:ext cx="1430867" cy="70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Louco</a:t>
            </a:r>
          </a:p>
        </p:txBody>
      </p:sp>
      <p:sp>
        <p:nvSpPr>
          <p:cNvPr id="9" name="Título 41"/>
          <p:cNvSpPr txBox="1">
            <a:spLocks/>
          </p:cNvSpPr>
          <p:nvPr/>
        </p:nvSpPr>
        <p:spPr>
          <a:xfrm>
            <a:off x="5449511" y="1396860"/>
            <a:ext cx="1221691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Triste</a:t>
            </a:r>
          </a:p>
        </p:txBody>
      </p:sp>
      <p:sp>
        <p:nvSpPr>
          <p:cNvPr id="10" name="Título 41"/>
          <p:cNvSpPr txBox="1">
            <a:spLocks/>
          </p:cNvSpPr>
          <p:nvPr/>
        </p:nvSpPr>
        <p:spPr>
          <a:xfrm>
            <a:off x="9344617" y="1409551"/>
            <a:ext cx="1618906" cy="587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Contente</a:t>
            </a:r>
          </a:p>
        </p:txBody>
      </p:sp>
      <p:sp>
        <p:nvSpPr>
          <p:cNvPr id="3" name="Fluxograma: Processo alternativo 2"/>
          <p:cNvSpPr/>
          <p:nvPr/>
        </p:nvSpPr>
        <p:spPr>
          <a:xfrm>
            <a:off x="790441" y="2731320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Tempo um pouco curto</a:t>
            </a:r>
          </a:p>
        </p:txBody>
      </p:sp>
      <p:pic>
        <p:nvPicPr>
          <p:cNvPr id="1026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92" y="1156609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7" y="118262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55" y="1174258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uxograma: Processo alternativo 20"/>
          <p:cNvSpPr/>
          <p:nvPr/>
        </p:nvSpPr>
        <p:spPr>
          <a:xfrm>
            <a:off x="694588" y="4464772"/>
            <a:ext cx="2411436" cy="106897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Responsividade</a:t>
            </a:r>
            <a:r>
              <a:rPr lang="pt-BR" sz="2000" dirty="0"/>
              <a:t> no Site Institucional </a:t>
            </a:r>
          </a:p>
        </p:txBody>
      </p:sp>
      <p:sp>
        <p:nvSpPr>
          <p:cNvPr id="22" name="Elipse 21"/>
          <p:cNvSpPr/>
          <p:nvPr/>
        </p:nvSpPr>
        <p:spPr>
          <a:xfrm>
            <a:off x="586614" y="252102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58014" y="424040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4" name="Fluxograma: Processo alternativo 23"/>
          <p:cNvSpPr/>
          <p:nvPr/>
        </p:nvSpPr>
        <p:spPr>
          <a:xfrm>
            <a:off x="4261257" y="2323481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Esperava um resultado melhor</a:t>
            </a:r>
            <a:endParaRPr lang="pt-BR" sz="2000" dirty="0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5627771" y="3625555"/>
            <a:ext cx="2411436" cy="1286340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Algumas notas em “Atenção” (Quase ficamos no amarelo)</a:t>
            </a:r>
          </a:p>
        </p:txBody>
      </p:sp>
      <p:sp>
        <p:nvSpPr>
          <p:cNvPr id="26" name="Fluxograma: Processo alternativo 25"/>
          <p:cNvSpPr/>
          <p:nvPr/>
        </p:nvSpPr>
        <p:spPr>
          <a:xfrm>
            <a:off x="4532255" y="4996073"/>
            <a:ext cx="2411436" cy="158743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Falta de aprimoramento na distribuição de tarefas e conhecimentos</a:t>
            </a:r>
          </a:p>
        </p:txBody>
      </p:sp>
      <p:sp>
        <p:nvSpPr>
          <p:cNvPr id="27" name="Elipse 26"/>
          <p:cNvSpPr/>
          <p:nvPr/>
        </p:nvSpPr>
        <p:spPr>
          <a:xfrm>
            <a:off x="4032657" y="2092897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8" name="Elipse 27"/>
          <p:cNvSpPr/>
          <p:nvPr/>
        </p:nvSpPr>
        <p:spPr>
          <a:xfrm>
            <a:off x="5375302" y="343335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29" name="Elipse 28"/>
          <p:cNvSpPr/>
          <p:nvPr/>
        </p:nvSpPr>
        <p:spPr>
          <a:xfrm>
            <a:off x="4345245" y="4827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33" name="Fluxograma: Processo alternativo 32"/>
          <p:cNvSpPr/>
          <p:nvPr/>
        </p:nvSpPr>
        <p:spPr>
          <a:xfrm>
            <a:off x="8603037" y="2134050"/>
            <a:ext cx="2411436" cy="7538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Entregas de metas</a:t>
            </a:r>
          </a:p>
        </p:txBody>
      </p:sp>
      <p:sp>
        <p:nvSpPr>
          <p:cNvPr id="34" name="Fluxograma: Processo alternativo 33"/>
          <p:cNvSpPr/>
          <p:nvPr/>
        </p:nvSpPr>
        <p:spPr>
          <a:xfrm>
            <a:off x="9669405" y="3100185"/>
            <a:ext cx="2411436" cy="680673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Organização</a:t>
            </a:r>
            <a:endParaRPr lang="pt-BR" sz="2000" dirty="0"/>
          </a:p>
        </p:txBody>
      </p:sp>
      <p:sp>
        <p:nvSpPr>
          <p:cNvPr id="35" name="Fluxograma: Processo alternativo 34"/>
          <p:cNvSpPr/>
          <p:nvPr/>
        </p:nvSpPr>
        <p:spPr>
          <a:xfrm>
            <a:off x="8760389" y="3945562"/>
            <a:ext cx="2411436" cy="565902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União</a:t>
            </a:r>
            <a:endParaRPr lang="pt-BR" sz="2000" dirty="0"/>
          </a:p>
        </p:txBody>
      </p:sp>
      <p:sp>
        <p:nvSpPr>
          <p:cNvPr id="36" name="Fluxograma: Processo alternativo 35"/>
          <p:cNvSpPr/>
          <p:nvPr/>
        </p:nvSpPr>
        <p:spPr>
          <a:xfrm>
            <a:off x="9592756" y="4838539"/>
            <a:ext cx="2411436" cy="1049538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Equipe bastante adaptativa e </a:t>
            </a:r>
            <a:r>
              <a:rPr lang="pt-BR" sz="2000" dirty="0" err="1"/>
              <a:t>resiliente</a:t>
            </a:r>
            <a:endParaRPr lang="pt-BR" sz="2000" dirty="0"/>
          </a:p>
        </p:txBody>
      </p:sp>
      <p:sp>
        <p:nvSpPr>
          <p:cNvPr id="37" name="Fluxograma: Processo alternativo 36"/>
          <p:cNvSpPr/>
          <p:nvPr/>
        </p:nvSpPr>
        <p:spPr>
          <a:xfrm>
            <a:off x="8705095" y="6097475"/>
            <a:ext cx="2411436" cy="646006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rgbClr val="F03E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  <a:p>
            <a:pPr algn="ctr"/>
            <a:r>
              <a:rPr lang="pt-BR" sz="2000" dirty="0"/>
              <a:t>Entrosamento da Equipe</a:t>
            </a:r>
          </a:p>
          <a:p>
            <a:pPr algn="ctr"/>
            <a:endParaRPr lang="pt-BR" sz="2000" dirty="0"/>
          </a:p>
        </p:txBody>
      </p:sp>
      <p:sp>
        <p:nvSpPr>
          <p:cNvPr id="38" name="Elipse 37"/>
          <p:cNvSpPr/>
          <p:nvPr/>
        </p:nvSpPr>
        <p:spPr>
          <a:xfrm>
            <a:off x="8414939" y="188905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39" name="Elipse 38"/>
          <p:cNvSpPr/>
          <p:nvPr/>
        </p:nvSpPr>
        <p:spPr>
          <a:xfrm>
            <a:off x="9457073" y="291671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40" name="Elipse 39"/>
          <p:cNvSpPr/>
          <p:nvPr/>
        </p:nvSpPr>
        <p:spPr>
          <a:xfrm>
            <a:off x="8555180" y="377375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41" name="Elipse 40"/>
          <p:cNvSpPr/>
          <p:nvPr/>
        </p:nvSpPr>
        <p:spPr>
          <a:xfrm>
            <a:off x="9432214" y="462985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42" name="Elipse 41"/>
          <p:cNvSpPr/>
          <p:nvPr/>
        </p:nvSpPr>
        <p:spPr>
          <a:xfrm>
            <a:off x="8512734" y="5866891"/>
            <a:ext cx="519347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8855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4355"/>
            <a:ext cx="12224826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6913" y="451251"/>
            <a:ext cx="11811000" cy="5943600"/>
          </a:xfrm>
          <a:prstGeom prst="rect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736070" y="730906"/>
            <a:ext cx="67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Efetuar um planejamento e organização das atividades mais eficiente.</a:t>
            </a:r>
          </a:p>
        </p:txBody>
      </p:sp>
      <p:sp>
        <p:nvSpPr>
          <p:cNvPr id="9" name="Elipse 8"/>
          <p:cNvSpPr/>
          <p:nvPr/>
        </p:nvSpPr>
        <p:spPr>
          <a:xfrm>
            <a:off x="2083388" y="71951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2071957" y="126366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2071957" y="1860259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2071957" y="2427811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Elipse 12"/>
          <p:cNvSpPr/>
          <p:nvPr/>
        </p:nvSpPr>
        <p:spPr>
          <a:xfrm>
            <a:off x="2071957" y="3029980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2081763" y="3569865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5" name="Elipse 14"/>
          <p:cNvSpPr/>
          <p:nvPr/>
        </p:nvSpPr>
        <p:spPr>
          <a:xfrm>
            <a:off x="2073276" y="4114086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6" name="Elipse 15"/>
          <p:cNvSpPr/>
          <p:nvPr/>
        </p:nvSpPr>
        <p:spPr>
          <a:xfrm>
            <a:off x="2071957" y="4617323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Elipse 16"/>
          <p:cNvSpPr/>
          <p:nvPr/>
        </p:nvSpPr>
        <p:spPr>
          <a:xfrm>
            <a:off x="2071957" y="5161544"/>
            <a:ext cx="457200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sp>
        <p:nvSpPr>
          <p:cNvPr id="18" name="Elipse 17"/>
          <p:cNvSpPr/>
          <p:nvPr/>
        </p:nvSpPr>
        <p:spPr>
          <a:xfrm>
            <a:off x="2015684" y="5701429"/>
            <a:ext cx="562784" cy="461168"/>
          </a:xfrm>
          <a:prstGeom prst="ellipse">
            <a:avLst/>
          </a:prstGeom>
          <a:solidFill>
            <a:srgbClr val="F127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10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736070" y="1179897"/>
            <a:ext cx="85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Elevar a constância nos estudos e se aplicar mais nos conceitos e execuções relacionadas a </a:t>
            </a:r>
            <a:r>
              <a:rPr lang="pt-BR" dirty="0" err="1">
                <a:solidFill>
                  <a:schemeClr val="bg1"/>
                </a:solidFill>
              </a:rPr>
              <a:t>responsividade</a:t>
            </a:r>
            <a:r>
              <a:rPr lang="pt-BR" dirty="0">
                <a:solidFill>
                  <a:schemeClr val="bg1"/>
                </a:solidFill>
              </a:rPr>
              <a:t> (Praticar e estudar mais).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713538" y="1906939"/>
            <a:ext cx="476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Estabelecer expectativas com base na realidade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736070" y="2396246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Observarmos as anotações que nos foram dadas e se aplicar mais.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736070" y="2622860"/>
            <a:ext cx="928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Buscar orientação e ajuda aos colegas do grupo que obtiveram sucesso nas matérias em atenção.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713538" y="3072903"/>
            <a:ext cx="47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Planejamento e nivelamento de conhecimento.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713538" y="361772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Reuniões e validações das conclusões das tarefas.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736070" y="419111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Mantendo os níveis de planejamento.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717019" y="4699486"/>
            <a:ext cx="704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Manter o respeito e manter a constância nas atividades de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36070" y="5202043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713538" y="5746860"/>
            <a:ext cx="287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Frescobol e Team </a:t>
            </a:r>
            <a:r>
              <a:rPr lang="pt-BR" dirty="0" err="1">
                <a:solidFill>
                  <a:schemeClr val="bg1"/>
                </a:solidFill>
              </a:rPr>
              <a:t>Building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Chave esquerda 30"/>
          <p:cNvSpPr/>
          <p:nvPr/>
        </p:nvSpPr>
        <p:spPr>
          <a:xfrm>
            <a:off x="1646946" y="715844"/>
            <a:ext cx="459058" cy="1030094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have esquerda 32"/>
          <p:cNvSpPr/>
          <p:nvPr/>
        </p:nvSpPr>
        <p:spPr>
          <a:xfrm>
            <a:off x="1612899" y="1866230"/>
            <a:ext cx="459058" cy="1624918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have esquerda 33"/>
          <p:cNvSpPr/>
          <p:nvPr/>
        </p:nvSpPr>
        <p:spPr>
          <a:xfrm>
            <a:off x="1645321" y="3569865"/>
            <a:ext cx="459058" cy="2592732"/>
          </a:xfrm>
          <a:prstGeom prst="leftBrace">
            <a:avLst>
              <a:gd name="adj1" fmla="val 8333"/>
              <a:gd name="adj2" fmla="val 5123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Picture 2" descr="🤪 rosto louco - Emoji Signific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1" y="994084"/>
            <a:ext cx="473613" cy="4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Emoji Triste PNG Imagens e Moldes.com.br Emoticon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" y="2457181"/>
            <a:ext cx="453860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moticon Sorriso Emoji - Imagens grátis no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8" y="4612292"/>
            <a:ext cx="531638" cy="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56"/>
            <a:ext cx="12192000" cy="59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5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535"/>
            <a:ext cx="12195947" cy="591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789"/>
            <a:ext cx="12265503" cy="52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528683" y="1185888"/>
            <a:ext cx="4792291" cy="4493258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Por dia ele </a:t>
            </a:r>
            <a:r>
              <a:rPr lang="pt-BR" sz="2400" dirty="0" err="1">
                <a:solidFill>
                  <a:schemeClr val="bg1"/>
                </a:solidFill>
              </a:rPr>
              <a:t>obtem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rgbClr val="F03E60"/>
                </a:solidFill>
              </a:rPr>
              <a:t>1,990,065</a:t>
            </a:r>
            <a:r>
              <a:rPr lang="pt-BR" sz="2400" dirty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Com um lucro estimado de</a:t>
            </a:r>
            <a:r>
              <a:rPr lang="pt-BR" sz="2400" dirty="0">
                <a:solidFill>
                  <a:srgbClr val="F03E60"/>
                </a:solidFill>
              </a:rPr>
              <a:t> $637  </a:t>
            </a:r>
            <a:r>
              <a:rPr lang="pt-BR" sz="2400" dirty="0">
                <a:solidFill>
                  <a:schemeClr val="bg1"/>
                </a:solidFill>
              </a:rPr>
              <a:t>-  </a:t>
            </a:r>
            <a:r>
              <a:rPr lang="pt-BR" sz="2400" dirty="0">
                <a:solidFill>
                  <a:srgbClr val="F03E60"/>
                </a:solidFill>
              </a:rPr>
              <a:t>$8K </a:t>
            </a:r>
            <a:r>
              <a:rPr lang="pt-BR" sz="2400" dirty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>
                <a:solidFill>
                  <a:schemeClr val="bg1"/>
                </a:solidFill>
              </a:rPr>
              <a:t>Fonte: </a:t>
            </a:r>
            <a:r>
              <a:rPr lang="pt-BR" dirty="0" err="1">
                <a:solidFill>
                  <a:schemeClr val="bg1"/>
                </a:solidFill>
              </a:rPr>
              <a:t>SocialBlade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dirty="0" err="1">
                <a:solidFill>
                  <a:schemeClr val="bg1"/>
                </a:solidFill>
              </a:rPr>
              <a:t>Youtuber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RezendeEvil</a:t>
            </a:r>
            <a:r>
              <a:rPr lang="pt-BR" sz="2400" dirty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5054057" y="1550862"/>
            <a:ext cx="2335194" cy="2433469"/>
            <a:chOff x="1865892" y="676674"/>
            <a:chExt cx="3445659" cy="3458991"/>
          </a:xfrm>
        </p:grpSpPr>
        <p:grpSp>
          <p:nvGrpSpPr>
            <p:cNvPr id="7" name="Grupo 6"/>
            <p:cNvGrpSpPr/>
            <p:nvPr/>
          </p:nvGrpSpPr>
          <p:grpSpPr>
            <a:xfrm>
              <a:off x="1865892" y="1139194"/>
              <a:ext cx="3050171" cy="2996471"/>
              <a:chOff x="4438024" y="881106"/>
              <a:chExt cx="4762612" cy="4685570"/>
            </a:xfrm>
          </p:grpSpPr>
          <p:sp>
            <p:nvSpPr>
              <p:cNvPr id="8" name="Elipse 7"/>
              <p:cNvSpPr/>
              <p:nvPr/>
            </p:nvSpPr>
            <p:spPr>
              <a:xfrm>
                <a:off x="4438024" y="881106"/>
                <a:ext cx="4762612" cy="468557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127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" name="Imagem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35" r="20743"/>
              <a:stretch/>
            </p:blipFill>
            <p:spPr>
              <a:xfrm>
                <a:off x="4438024" y="1086303"/>
                <a:ext cx="4683433" cy="4275175"/>
              </a:xfrm>
              <a:prstGeom prst="rect">
                <a:avLst/>
              </a:prstGeom>
            </p:spPr>
          </p:pic>
        </p:grpSp>
        <p:pic>
          <p:nvPicPr>
            <p:cNvPr id="1028" name="Picture 4" descr="🌡️ Termômetro Emoj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77" y="676674"/>
              <a:ext cx="1920574" cy="192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o 2"/>
          <p:cNvGrpSpPr/>
          <p:nvPr/>
        </p:nvGrpSpPr>
        <p:grpSpPr>
          <a:xfrm>
            <a:off x="5035355" y="-53709"/>
            <a:ext cx="2353896" cy="761782"/>
            <a:chOff x="5493566" y="192476"/>
            <a:chExt cx="2394839" cy="665228"/>
          </a:xfrm>
        </p:grpSpPr>
        <p:sp>
          <p:nvSpPr>
            <p:cNvPr id="10" name="Google Shape;417;p46">
              <a:extLst>
                <a:ext uri="{FF2B5EF4-FFF2-40B4-BE49-F238E27FC236}">
                  <a16:creationId xmlns="" xmlns:a16="http://schemas.microsoft.com/office/drawing/2014/main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300" b="0" dirty="0" err="1" smtClean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300" b="0" dirty="0" smtClean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300" b="0" dirty="0" err="1" smtClean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300" b="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Google Shape;417;p46">
              <a:extLst>
                <a:ext uri="{FF2B5EF4-FFF2-40B4-BE49-F238E27FC236}">
                  <a16:creationId xmlns="" xmlns:a16="http://schemas.microsoft.com/office/drawing/2014/main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400" b="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4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400" b="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2" name="Conector reto 11"/>
          <p:cNvCxnSpPr/>
          <p:nvPr/>
        </p:nvCxnSpPr>
        <p:spPr>
          <a:xfrm>
            <a:off x="4807727" y="627731"/>
            <a:ext cx="2809151" cy="1178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15765" y="936665"/>
            <a:ext cx="8993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 smtClean="0">
                <a:solidFill>
                  <a:schemeClr val="bg1"/>
                </a:solidFill>
              </a:rPr>
              <a:t>A </a:t>
            </a:r>
            <a:r>
              <a:rPr lang="pt-BR" sz="2000" b="1" dirty="0" smtClean="0">
                <a:solidFill>
                  <a:schemeClr val="bg1"/>
                </a:solidFill>
              </a:rPr>
              <a:t>GPU</a:t>
            </a:r>
            <a:r>
              <a:rPr lang="pt-BR" sz="2000" dirty="0" smtClean="0">
                <a:solidFill>
                  <a:schemeClr val="bg1"/>
                </a:solidFill>
              </a:rPr>
              <a:t> é unidade de processamento de gráficos de um computador, </a:t>
            </a:r>
            <a:r>
              <a:rPr lang="pt-BR" sz="2000" dirty="0" smtClean="0">
                <a:solidFill>
                  <a:schemeClr val="bg1"/>
                </a:solidFill>
              </a:rPr>
              <a:t>ou</a:t>
            </a:r>
            <a:r>
              <a:rPr lang="pt-BR" sz="2000" dirty="0" smtClean="0">
                <a:solidFill>
                  <a:schemeClr val="bg1"/>
                </a:solidFill>
              </a:rPr>
              <a:t> placa de vídeo como a grande maioria o chama.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15765" y="4294247"/>
            <a:ext cx="8529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Quando a </a:t>
            </a:r>
            <a:r>
              <a:rPr lang="pt-BR" sz="2000" b="1" dirty="0">
                <a:solidFill>
                  <a:schemeClr val="bg1"/>
                </a:solidFill>
              </a:rPr>
              <a:t>GPU</a:t>
            </a:r>
            <a:r>
              <a:rPr lang="pt-BR" sz="2000" dirty="0">
                <a:solidFill>
                  <a:schemeClr val="bg1"/>
                </a:solidFill>
              </a:rPr>
              <a:t> está sendo muito utilizada, ela começa á </a:t>
            </a:r>
            <a:r>
              <a:rPr lang="pt-BR" sz="2000" dirty="0" err="1">
                <a:solidFill>
                  <a:schemeClr val="bg1"/>
                </a:solidFill>
              </a:rPr>
              <a:t>super-aquecer</a:t>
            </a:r>
            <a:r>
              <a:rPr lang="pt-BR" sz="2000" dirty="0">
                <a:solidFill>
                  <a:schemeClr val="bg1"/>
                </a:solidFill>
              </a:rPr>
              <a:t>, á partir disso, em pouco tempo o computador pode desligar </a:t>
            </a:r>
            <a:r>
              <a:rPr lang="pt-BR" sz="2000" dirty="0" smtClean="0">
                <a:solidFill>
                  <a:schemeClr val="bg1"/>
                </a:solidFill>
              </a:rPr>
              <a:t>automaticamente</a:t>
            </a:r>
            <a:r>
              <a:rPr lang="pt-BR" sz="2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715765" y="5312049"/>
            <a:ext cx="8924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bg1"/>
                </a:solidFill>
              </a:rPr>
              <a:t>E para as pessoas que </a:t>
            </a:r>
            <a:r>
              <a:rPr lang="pt-BR" sz="2000" dirty="0" err="1" smtClean="0">
                <a:solidFill>
                  <a:schemeClr val="bg1"/>
                </a:solidFill>
              </a:rPr>
              <a:t>renderizam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>
                <a:solidFill>
                  <a:schemeClr val="bg1"/>
                </a:solidFill>
              </a:rPr>
              <a:t>vídeo,  pode ser uma coisa bem ruim, já que eles podem tanto perder a </a:t>
            </a:r>
            <a:r>
              <a:rPr lang="pt-BR" sz="2000" dirty="0" err="1">
                <a:solidFill>
                  <a:schemeClr val="bg1"/>
                </a:solidFill>
              </a:rPr>
              <a:t>renderização</a:t>
            </a:r>
            <a:r>
              <a:rPr lang="pt-BR" sz="2000" dirty="0">
                <a:solidFill>
                  <a:schemeClr val="bg1"/>
                </a:solidFill>
              </a:rPr>
              <a:t>, que consome bastante do computador, quanto o vídeo completo.</a:t>
            </a:r>
          </a:p>
        </p:txBody>
      </p:sp>
    </p:spTree>
    <p:extLst>
      <p:ext uri="{BB962C8B-B14F-4D97-AF65-F5344CB8AC3E}">
        <p14:creationId xmlns:p14="http://schemas.microsoft.com/office/powerpoint/2010/main" val="148327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4264" y="1371370"/>
            <a:ext cx="112394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pt-BR" sz="2000" dirty="0" smtClean="0">
                <a:solidFill>
                  <a:schemeClr val="bg1"/>
                </a:solidFill>
              </a:rPr>
              <a:t>Então, a </a:t>
            </a:r>
            <a:r>
              <a:rPr lang="pt-BR" sz="2000" b="1" dirty="0" smtClean="0">
                <a:solidFill>
                  <a:schemeClr val="bg1"/>
                </a:solidFill>
              </a:rPr>
              <a:t>inovação</a:t>
            </a:r>
            <a:r>
              <a:rPr lang="pt-BR" sz="2000" dirty="0" smtClean="0">
                <a:solidFill>
                  <a:schemeClr val="bg1"/>
                </a:solidFill>
              </a:rPr>
              <a:t> da </a:t>
            </a:r>
            <a:r>
              <a:rPr lang="pt-BR" sz="2000" b="1" dirty="0" err="1" smtClean="0">
                <a:solidFill>
                  <a:schemeClr val="bg1"/>
                </a:solidFill>
              </a:rPr>
              <a:t>Geli’s</a:t>
            </a:r>
            <a:r>
              <a:rPr lang="pt-BR" sz="2000" dirty="0" smtClean="0">
                <a:solidFill>
                  <a:schemeClr val="bg1"/>
                </a:solidFill>
              </a:rPr>
              <a:t> é monitorar e capturar a temperatura da GPU utilizando a </a:t>
            </a:r>
            <a:r>
              <a:rPr lang="pt-BR" sz="2000" b="1" dirty="0" smtClean="0">
                <a:solidFill>
                  <a:schemeClr val="bg1"/>
                </a:solidFill>
              </a:rPr>
              <a:t>API </a:t>
            </a:r>
            <a:r>
              <a:rPr lang="pt-BR" sz="2000" b="1" dirty="0" err="1" smtClean="0">
                <a:solidFill>
                  <a:schemeClr val="bg1"/>
                </a:solidFill>
              </a:rPr>
              <a:t>JSensors</a:t>
            </a:r>
            <a:r>
              <a:rPr lang="pt-BR" sz="2000" dirty="0" smtClean="0">
                <a:solidFill>
                  <a:schemeClr val="bg1"/>
                </a:solidFill>
              </a:rPr>
              <a:t>, assim, caso ela por algum motivo, </a:t>
            </a:r>
            <a:r>
              <a:rPr lang="pt-BR" sz="2000" dirty="0" err="1" smtClean="0">
                <a:solidFill>
                  <a:schemeClr val="bg1"/>
                </a:solidFill>
              </a:rPr>
              <a:t>super-aqueca</a:t>
            </a:r>
            <a:r>
              <a:rPr lang="pt-BR" sz="2000" dirty="0" smtClean="0">
                <a:solidFill>
                  <a:schemeClr val="bg1"/>
                </a:solidFill>
              </a:rPr>
              <a:t>, podemos entrar em ação com o nosso plano de contingência. Que é verificar possíveis aplicativos rodando em segundo plano e mandar uma notificação via </a:t>
            </a:r>
            <a:r>
              <a:rPr lang="pt-BR" sz="2000" b="1" dirty="0" smtClean="0">
                <a:solidFill>
                  <a:schemeClr val="bg1"/>
                </a:solidFill>
              </a:rPr>
              <a:t>Slack</a:t>
            </a:r>
            <a:r>
              <a:rPr lang="pt-BR" sz="2000" dirty="0" smtClean="0">
                <a:solidFill>
                  <a:schemeClr val="bg1"/>
                </a:solidFill>
              </a:rPr>
              <a:t> informando o profissional de infraestrutura sobro o aquecimento e as informações coletadas posteriormente. </a:t>
            </a:r>
          </a:p>
        </p:txBody>
      </p:sp>
      <p:pic>
        <p:nvPicPr>
          <p:cNvPr id="9" name="Picture 2" descr="Monitor de Computad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69" y="3814410"/>
            <a:ext cx="1666428" cy="14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949" y="3885662"/>
            <a:ext cx="1595268" cy="94759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5" t="4964" r="26189" b="7084"/>
          <a:stretch/>
        </p:blipFill>
        <p:spPr>
          <a:xfrm>
            <a:off x="8330658" y="3714947"/>
            <a:ext cx="1648438" cy="1692204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5035355" y="-53709"/>
            <a:ext cx="2353896" cy="761782"/>
            <a:chOff x="5493566" y="192476"/>
            <a:chExt cx="2394839" cy="665228"/>
          </a:xfrm>
        </p:grpSpPr>
        <p:sp>
          <p:nvSpPr>
            <p:cNvPr id="17" name="Google Shape;417;p46">
              <a:extLst>
                <a:ext uri="{FF2B5EF4-FFF2-40B4-BE49-F238E27FC236}">
                  <a16:creationId xmlns="" xmlns:a16="http://schemas.microsoft.com/office/drawing/2014/main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300" b="0" dirty="0" err="1" smtClean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300" b="0" dirty="0" smtClean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300" b="0" dirty="0" err="1" smtClean="0">
                  <a:solidFill>
                    <a:srgbClr val="F1274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300" b="0" dirty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Google Shape;417;p46">
              <a:extLst>
                <a:ext uri="{FF2B5EF4-FFF2-40B4-BE49-F238E27FC236}">
                  <a16:creationId xmlns="" xmlns:a16="http://schemas.microsoft.com/office/drawing/2014/main" id="{CB77E218-4C4B-4752-9724-0C29165E785A}"/>
                </a:ext>
              </a:extLst>
            </p:cNvPr>
            <p:cNvSpPr txBox="1">
              <a:spLocks/>
            </p:cNvSpPr>
            <p:nvPr/>
          </p:nvSpPr>
          <p:spPr>
            <a:xfrm>
              <a:off x="5493566" y="192476"/>
              <a:ext cx="2394839" cy="665228"/>
            </a:xfrm>
            <a:prstGeom prst="rect">
              <a:avLst/>
            </a:prstGeom>
            <a:noFill/>
            <a:ln>
              <a:noFill/>
            </a:ln>
            <a:effectLst>
              <a:outerShdw blurRad="142875" dist="95250" dir="10200000" algn="bl" rotWithShape="0">
                <a:schemeClr val="dk2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0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ichroma"/>
                <a:buNone/>
                <a:defRPr sz="2400" b="1" i="0" u="none" strike="noStrike" cap="none">
                  <a:solidFill>
                    <a:schemeClr val="lt1"/>
                  </a:solidFill>
                  <a:latin typeface="Michroma"/>
                  <a:ea typeface="Michroma"/>
                  <a:cs typeface="Michroma"/>
                  <a:sym typeface="Michroma"/>
                </a:defRPr>
              </a:lvl9pPr>
            </a:lstStyle>
            <a:p>
              <a:r>
                <a:rPr lang="pt-BR" sz="3400" b="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Deep</a:t>
              </a:r>
              <a:r>
                <a:rPr lang="pt-BR" sz="34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t-BR" sz="3400" b="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Dive</a:t>
              </a:r>
              <a:endParaRPr lang="pt-BR" sz="3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9" name="Conector reto 18"/>
          <p:cNvCxnSpPr/>
          <p:nvPr/>
        </p:nvCxnSpPr>
        <p:spPr>
          <a:xfrm>
            <a:off x="4807727" y="627731"/>
            <a:ext cx="2809151" cy="11780"/>
          </a:xfrm>
          <a:prstGeom prst="line">
            <a:avLst/>
          </a:prstGeom>
          <a:ln>
            <a:solidFill>
              <a:srgbClr val="F127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2245230" y="3867744"/>
            <a:ext cx="1381280" cy="1386610"/>
          </a:xfrm>
          <a:prstGeom prst="ellipse">
            <a:avLst/>
          </a:prstGeom>
          <a:ln>
            <a:solidFill>
              <a:srgbClr val="99054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302808" y="4281731"/>
            <a:ext cx="134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JSensor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Conector angulado 21"/>
          <p:cNvCxnSpPr/>
          <p:nvPr/>
        </p:nvCxnSpPr>
        <p:spPr>
          <a:xfrm>
            <a:off x="3754875" y="4416090"/>
            <a:ext cx="1132095" cy="28991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angulado 23"/>
          <p:cNvCxnSpPr/>
          <p:nvPr/>
        </p:nvCxnSpPr>
        <p:spPr>
          <a:xfrm flipV="1">
            <a:off x="6995106" y="4499714"/>
            <a:ext cx="1177978" cy="20158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73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=""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232776" cy="685800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=""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10436</TotalTime>
  <Words>980</Words>
  <Application>Microsoft Office PowerPoint</Application>
  <PresentationFormat>Widescreen</PresentationFormat>
  <Paragraphs>181</Paragraphs>
  <Slides>37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8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Courier New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80</cp:revision>
  <dcterms:created xsi:type="dcterms:W3CDTF">2021-09-10T18:40:09Z</dcterms:created>
  <dcterms:modified xsi:type="dcterms:W3CDTF">2021-12-06T01:23:29Z</dcterms:modified>
</cp:coreProperties>
</file>